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80" r:id="rId3"/>
    <p:sldId id="270" r:id="rId4"/>
    <p:sldId id="302" r:id="rId5"/>
    <p:sldId id="309" r:id="rId6"/>
    <p:sldId id="31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53" d="100"/>
          <a:sy n="53" d="100"/>
        </p:scale>
        <p:origin x="672" y="27"/>
      </p:cViewPr>
      <p:guideLst/>
    </p:cSldViewPr>
  </p:slideViewPr>
  <p:notesTextViewPr>
    <p:cViewPr>
      <p:scale>
        <a:sx n="1" d="1"/>
        <a:sy n="1" d="1"/>
      </p:scale>
      <p:origin x="0" y="0"/>
    </p:cViewPr>
  </p:notesTextViewPr>
  <p:notesViewPr>
    <p:cSldViewPr snapToGrid="0">
      <p:cViewPr varScale="1">
        <p:scale>
          <a:sx n="40" d="100"/>
          <a:sy n="40" d="100"/>
        </p:scale>
        <p:origin x="2379"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8EA2F-2BF5-4ED6-A982-AB90C8A3006B}"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F406E-B1F1-4AAC-A2E1-3F7307C6E21D}" type="slidenum">
              <a:rPr lang="en-US" smtClean="0"/>
              <a:t>‹#›</a:t>
            </a:fld>
            <a:endParaRPr lang="en-US"/>
          </a:p>
        </p:txBody>
      </p:sp>
    </p:spTree>
    <p:extLst>
      <p:ext uri="{BB962C8B-B14F-4D97-AF65-F5344CB8AC3E}">
        <p14:creationId xmlns:p14="http://schemas.microsoft.com/office/powerpoint/2010/main" val="29766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OSHA Act 1970 – General Duty Clause </a:t>
            </a:r>
          </a:p>
          <a:p>
            <a:pPr lvl="1"/>
            <a:r>
              <a:rPr lang="en-US" sz="1100" dirty="0"/>
              <a:t>(a) Each employer --</a:t>
            </a:r>
          </a:p>
          <a:p>
            <a:pPr lvl="1"/>
            <a:r>
              <a:rPr lang="en-US" sz="1100" dirty="0"/>
              <a:t>     1) 29 USC 654 shall furnish to each of his employees employment and a </a:t>
            </a:r>
          </a:p>
          <a:p>
            <a:pPr lvl="1"/>
            <a:r>
              <a:rPr lang="en-US" sz="1100" dirty="0"/>
              <a:t>     place of employment which are free from recognized hazards that are </a:t>
            </a:r>
          </a:p>
          <a:p>
            <a:pPr lvl="1"/>
            <a:r>
              <a:rPr lang="en-US" sz="1100" dirty="0"/>
              <a:t>     causing or are likely to cause death or serious physical harm to employees;</a:t>
            </a:r>
          </a:p>
          <a:p>
            <a:pPr lvl="1"/>
            <a:r>
              <a:rPr lang="en-US" sz="1100" dirty="0"/>
              <a:t>     (2) shall comply with occupational safety and health standards </a:t>
            </a:r>
          </a:p>
          <a:p>
            <a:pPr lvl="1"/>
            <a:r>
              <a:rPr lang="en-US" sz="1100" dirty="0"/>
              <a:t>     promulgated under this Act.</a:t>
            </a:r>
          </a:p>
          <a:p>
            <a:pPr lvl="1"/>
            <a:r>
              <a:rPr lang="en-US" sz="1100" dirty="0"/>
              <a:t>(b) Each employee shall comply with occupational safety and health standards and all rules, regulations, and orders issued pursuant to this Act which are applicable to his own actions and conduct.</a:t>
            </a:r>
          </a:p>
          <a:p>
            <a:endParaRPr lang="en-US" sz="1100" dirty="0"/>
          </a:p>
          <a:p>
            <a:r>
              <a:rPr lang="en-US" sz="1100" dirty="0"/>
              <a:t>Generally, claims by non-employees will not be covered by workers’ compensation laws or insurance. Those claims are likely to be brought via a tort claim of negligence in civil court.</a:t>
            </a:r>
          </a:p>
          <a:p>
            <a:endParaRPr lang="en-US" sz="1100" dirty="0"/>
          </a:p>
          <a:p>
            <a:r>
              <a:rPr lang="en-US" sz="1100" dirty="0"/>
              <a:t>Be prepared to demonstrate that you followed CDC and OSHA guidance to reduce any transmission of the virus. At this time, that will be the best proof that the company acted reasonably in light of the risk. Document the efforts you took, whether through training, posting signs, changed procedures, or equipment purchased and implemented.</a:t>
            </a:r>
          </a:p>
          <a:p>
            <a:endParaRPr lang="en-US" sz="1100" dirty="0"/>
          </a:p>
          <a:p>
            <a:r>
              <a:rPr lang="en-US" sz="1100" dirty="0"/>
              <a:t>Update your COVID-19 response plan and measures, representing your commitment to employee safety during the pandemic  </a:t>
            </a:r>
          </a:p>
        </p:txBody>
      </p:sp>
      <p:sp>
        <p:nvSpPr>
          <p:cNvPr id="4" name="Slide Number Placeholder 3"/>
          <p:cNvSpPr>
            <a:spLocks noGrp="1"/>
          </p:cNvSpPr>
          <p:nvPr>
            <p:ph type="sldNum" sz="quarter" idx="5"/>
          </p:nvPr>
        </p:nvSpPr>
        <p:spPr/>
        <p:txBody>
          <a:bodyPr/>
          <a:lstStyle/>
          <a:p>
            <a:fld id="{025F406E-B1F1-4AAC-A2E1-3F7307C6E21D}" type="slidenum">
              <a:rPr lang="en-US" smtClean="0"/>
              <a:t>3</a:t>
            </a:fld>
            <a:endParaRPr lang="en-US" dirty="0"/>
          </a:p>
        </p:txBody>
      </p:sp>
    </p:spTree>
    <p:extLst>
      <p:ext uri="{BB962C8B-B14F-4D97-AF65-F5344CB8AC3E}">
        <p14:creationId xmlns:p14="http://schemas.microsoft.com/office/powerpoint/2010/main" val="43306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indoor areas, the CDC recommends normal, routine cleaning for areas that have been unoccupied within the last seven days. For indoor areas that have been occupied within the last seven days, the CDC recommends that frequently touched surfaces and objects made of hard and non-porous materials (glass, metal, or plastic) be cleaned and disinfected more frequently. </a:t>
            </a:r>
            <a:r>
              <a:rPr lang="en-US" dirty="0"/>
              <a:t>If possible, the CDC recommends considering removing soft and porous materials in high-traffic areas. Surfaces and objects that are not frequently touched should be cleaned on a routine basis.</a:t>
            </a:r>
          </a:p>
          <a:p>
            <a:endParaRPr lang="en-US" sz="1100" dirty="0"/>
          </a:p>
          <a:p>
            <a:r>
              <a:rPr lang="en-US" dirty="0"/>
              <a:t>Additional considerations for soft, nonpermanent, spatial changes in the workplace prior to reopening for shared office arrangements, open floor work sites, or close common areas where employees are likely to congregate and interact.  Encourage telework.  Also consider partitions between receptionists and others that may directly interact with the employees; separating employees who work in adjacent cubicle spaces; removing every other chair in break areas and lunchrooms; adding partitions to tables where employees congregate during breaks; requiring employees to walk in designated one-way lanes in hallways and corridors to avoid “head-on” pedestrian traffic; converting communal restrooms to single-seat bathrooms to avoid close contact between users; utilizing HVAC contractors to increase the number of air changes in your workplace; hand sanitizer stations outside each restroom and each door that is commonly touched or used; identify pick-up and drop-off delivery area.</a:t>
            </a:r>
            <a:endParaRPr lang="en-US" sz="1100" dirty="0"/>
          </a:p>
        </p:txBody>
      </p:sp>
      <p:sp>
        <p:nvSpPr>
          <p:cNvPr id="4" name="Slide Number Placeholder 3"/>
          <p:cNvSpPr>
            <a:spLocks noGrp="1"/>
          </p:cNvSpPr>
          <p:nvPr>
            <p:ph type="sldNum" sz="quarter" idx="5"/>
          </p:nvPr>
        </p:nvSpPr>
        <p:spPr/>
        <p:txBody>
          <a:bodyPr/>
          <a:lstStyle/>
          <a:p>
            <a:fld id="{025F406E-B1F1-4AAC-A2E1-3F7307C6E21D}" type="slidenum">
              <a:rPr lang="en-US" smtClean="0"/>
              <a:t>4</a:t>
            </a:fld>
            <a:endParaRPr lang="en-US"/>
          </a:p>
        </p:txBody>
      </p:sp>
    </p:spTree>
    <p:extLst>
      <p:ext uri="{BB962C8B-B14F-4D97-AF65-F5344CB8AC3E}">
        <p14:creationId xmlns:p14="http://schemas.microsoft.com/office/powerpoint/2010/main" val="423604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OSHA Act 1970 – General Duty Clause </a:t>
            </a:r>
          </a:p>
          <a:p>
            <a:pPr lvl="1"/>
            <a:r>
              <a:rPr lang="en-US" sz="1100" dirty="0"/>
              <a:t>(a) Each employer --</a:t>
            </a:r>
          </a:p>
          <a:p>
            <a:pPr lvl="1"/>
            <a:r>
              <a:rPr lang="en-US" sz="1100" dirty="0"/>
              <a:t>     1) 29 USC 654 shall furnish to each of his employees employment and a </a:t>
            </a:r>
          </a:p>
          <a:p>
            <a:pPr lvl="1"/>
            <a:r>
              <a:rPr lang="en-US" sz="1100" dirty="0"/>
              <a:t>     place of employment which are free from recognized hazards that are </a:t>
            </a:r>
          </a:p>
          <a:p>
            <a:pPr lvl="1"/>
            <a:r>
              <a:rPr lang="en-US" sz="1100" dirty="0"/>
              <a:t>     causing or are likely to cause death or serious physical harm to employees;</a:t>
            </a:r>
          </a:p>
          <a:p>
            <a:pPr lvl="1"/>
            <a:r>
              <a:rPr lang="en-US" sz="1100" dirty="0"/>
              <a:t>     (2) shall comply with occupational safety and health standards </a:t>
            </a:r>
          </a:p>
          <a:p>
            <a:pPr lvl="1"/>
            <a:r>
              <a:rPr lang="en-US" sz="1100" dirty="0"/>
              <a:t>     promulgated under this Act.</a:t>
            </a:r>
          </a:p>
          <a:p>
            <a:pPr lvl="1"/>
            <a:r>
              <a:rPr lang="en-US" sz="1100" dirty="0"/>
              <a:t>(b) Each employee shall comply with occupational safety and health standards and all rules, regulations, and orders issued pursuant to this Act which are applicable to his own actions and conduct.</a:t>
            </a:r>
          </a:p>
          <a:p>
            <a:endParaRPr lang="en-US" sz="1100" dirty="0"/>
          </a:p>
          <a:p>
            <a:r>
              <a:rPr lang="en-US" sz="1100" dirty="0"/>
              <a:t>Generally, claims by non-employees will not be covered by workers’ compensation laws or insurance. Those claims are likely to be brought via a tort claim of negligence in civil court.</a:t>
            </a:r>
          </a:p>
          <a:p>
            <a:endParaRPr lang="en-US" sz="1100" dirty="0"/>
          </a:p>
          <a:p>
            <a:r>
              <a:rPr lang="en-US" sz="1100" dirty="0"/>
              <a:t>Be prepared to demonstrate that you followed CDC and OSHA guidance to reduce any transmission of the virus. At this time, that will be the best proof that the company acted reasonably in light of the risk. Document the efforts you took, whether through training, posting signs, changed procedures, or equipment purchased and implemented.</a:t>
            </a:r>
          </a:p>
          <a:p>
            <a:endParaRPr lang="en-US" sz="1100" dirty="0"/>
          </a:p>
          <a:p>
            <a:r>
              <a:rPr lang="en-US" sz="1100" dirty="0"/>
              <a:t>Update your COVID-19 response plan and measures, representing your commitment to employee safety during the pandemic  </a:t>
            </a:r>
          </a:p>
        </p:txBody>
      </p:sp>
      <p:sp>
        <p:nvSpPr>
          <p:cNvPr id="4" name="Slide Number Placeholder 3"/>
          <p:cNvSpPr>
            <a:spLocks noGrp="1"/>
          </p:cNvSpPr>
          <p:nvPr>
            <p:ph type="sldNum" sz="quarter" idx="5"/>
          </p:nvPr>
        </p:nvSpPr>
        <p:spPr/>
        <p:txBody>
          <a:bodyPr/>
          <a:lstStyle/>
          <a:p>
            <a:fld id="{025F406E-B1F1-4AAC-A2E1-3F7307C6E21D}" type="slidenum">
              <a:rPr lang="en-US" smtClean="0"/>
              <a:t>5</a:t>
            </a:fld>
            <a:endParaRPr lang="en-US" dirty="0"/>
          </a:p>
        </p:txBody>
      </p:sp>
    </p:spTree>
    <p:extLst>
      <p:ext uri="{BB962C8B-B14F-4D97-AF65-F5344CB8AC3E}">
        <p14:creationId xmlns:p14="http://schemas.microsoft.com/office/powerpoint/2010/main" val="341881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OSHA Act 1970 – General Duty Clause </a:t>
            </a:r>
          </a:p>
          <a:p>
            <a:pPr lvl="1"/>
            <a:r>
              <a:rPr lang="en-US" sz="1100" dirty="0"/>
              <a:t>(a) Each employer --</a:t>
            </a:r>
          </a:p>
          <a:p>
            <a:pPr lvl="1"/>
            <a:r>
              <a:rPr lang="en-US" sz="1100" dirty="0"/>
              <a:t>     1) 29 USC 654 shall furnish to each of his employees employment and a </a:t>
            </a:r>
          </a:p>
          <a:p>
            <a:pPr lvl="1"/>
            <a:r>
              <a:rPr lang="en-US" sz="1100" dirty="0"/>
              <a:t>     place of employment which are free from recognized hazards that are </a:t>
            </a:r>
          </a:p>
          <a:p>
            <a:pPr lvl="1"/>
            <a:r>
              <a:rPr lang="en-US" sz="1100" dirty="0"/>
              <a:t>     causing or are likely to cause death or serious physical harm to employees;</a:t>
            </a:r>
          </a:p>
          <a:p>
            <a:pPr lvl="1"/>
            <a:r>
              <a:rPr lang="en-US" sz="1100" dirty="0"/>
              <a:t>     (2) shall comply with occupational safety and health standards </a:t>
            </a:r>
          </a:p>
          <a:p>
            <a:pPr lvl="1"/>
            <a:r>
              <a:rPr lang="en-US" sz="1100" dirty="0"/>
              <a:t>     promulgated under this Act.</a:t>
            </a:r>
          </a:p>
          <a:p>
            <a:pPr lvl="1"/>
            <a:r>
              <a:rPr lang="en-US" sz="1100" dirty="0"/>
              <a:t>(b) Each employee shall comply with occupational safety and health standards and all rules, regulations, and orders issued pursuant to this Act which are applicable to his own actions and conduct.</a:t>
            </a:r>
          </a:p>
          <a:p>
            <a:endParaRPr lang="en-US" sz="1100" dirty="0"/>
          </a:p>
          <a:p>
            <a:r>
              <a:rPr lang="en-US" sz="1100" dirty="0"/>
              <a:t>Generally, claims by non-employees will not be covered by workers’ compensation laws or insurance. Those claims are likely to be brought via a tort claim of negligence in civil court.</a:t>
            </a:r>
          </a:p>
          <a:p>
            <a:endParaRPr lang="en-US" sz="1100" dirty="0"/>
          </a:p>
          <a:p>
            <a:r>
              <a:rPr lang="en-US" sz="1100" dirty="0"/>
              <a:t>Be prepared to demonstrate that you followed CDC and OSHA guidance to reduce any transmission of the virus. At this time, that will be the best proof that the company acted reasonably in light of the risk. Document the efforts you took, whether through training, posting signs, changed procedures, or equipment purchased and implemented.</a:t>
            </a:r>
          </a:p>
          <a:p>
            <a:endParaRPr lang="en-US" sz="1100" dirty="0"/>
          </a:p>
          <a:p>
            <a:r>
              <a:rPr lang="en-US" sz="1100" dirty="0"/>
              <a:t>Update your COVID-19 response plan and measures, representing your commitment to employee safety during the pandemic  </a:t>
            </a:r>
          </a:p>
        </p:txBody>
      </p:sp>
      <p:sp>
        <p:nvSpPr>
          <p:cNvPr id="4" name="Slide Number Placeholder 3"/>
          <p:cNvSpPr>
            <a:spLocks noGrp="1"/>
          </p:cNvSpPr>
          <p:nvPr>
            <p:ph type="sldNum" sz="quarter" idx="5"/>
          </p:nvPr>
        </p:nvSpPr>
        <p:spPr/>
        <p:txBody>
          <a:bodyPr/>
          <a:lstStyle/>
          <a:p>
            <a:fld id="{025F406E-B1F1-4AAC-A2E1-3F7307C6E21D}" type="slidenum">
              <a:rPr lang="en-US" smtClean="0"/>
              <a:t>6</a:t>
            </a:fld>
            <a:endParaRPr lang="en-US" dirty="0"/>
          </a:p>
        </p:txBody>
      </p:sp>
    </p:spTree>
    <p:extLst>
      <p:ext uri="{BB962C8B-B14F-4D97-AF65-F5344CB8AC3E}">
        <p14:creationId xmlns:p14="http://schemas.microsoft.com/office/powerpoint/2010/main" val="16882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46FB-9D59-4775-AC28-EC06CFD3AA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5BB80-8486-4A6C-B8D7-2D70B2DE0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A52A86-075A-4ED5-92D8-B90B0494DEA1}"/>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5" name="Footer Placeholder 4">
            <a:extLst>
              <a:ext uri="{FF2B5EF4-FFF2-40B4-BE49-F238E27FC236}">
                <a16:creationId xmlns:a16="http://schemas.microsoft.com/office/drawing/2014/main" id="{3A688750-8013-44F0-82ED-4E951E8A3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92F5A-1EA8-4964-B896-D922C916BF4E}"/>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357904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AF18-BFAC-4FF1-BDBB-A98ADE04D7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48432B-1DE6-414B-B3D5-8C5FFF40E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C9311-AD5B-4304-AEB6-A10BEFCBD4FE}"/>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5" name="Footer Placeholder 4">
            <a:extLst>
              <a:ext uri="{FF2B5EF4-FFF2-40B4-BE49-F238E27FC236}">
                <a16:creationId xmlns:a16="http://schemas.microsoft.com/office/drawing/2014/main" id="{398897AB-9F0A-4D4F-8125-290947101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E9745-CBD6-404F-8FDC-8AECDA81D17C}"/>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126170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01103-073C-418C-AED9-EBDCF817E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9C46F3-6FEF-4596-BB39-630A5008A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C2993-95A6-4E01-A470-2506C1842799}"/>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5" name="Footer Placeholder 4">
            <a:extLst>
              <a:ext uri="{FF2B5EF4-FFF2-40B4-BE49-F238E27FC236}">
                <a16:creationId xmlns:a16="http://schemas.microsoft.com/office/drawing/2014/main" id="{42C6519A-2A95-45E3-8958-2E2733F67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6BD1E-EA8A-4E5A-846B-5CC5F71665A6}"/>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384812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DCB7-48D0-4E6D-87EA-28089EBE45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965A1C-BB6D-4F0D-9703-47B0A6488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62D3C-7273-419D-9F3B-D3B8B3E998B5}"/>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5" name="Footer Placeholder 4">
            <a:extLst>
              <a:ext uri="{FF2B5EF4-FFF2-40B4-BE49-F238E27FC236}">
                <a16:creationId xmlns:a16="http://schemas.microsoft.com/office/drawing/2014/main" id="{CEAEEFEA-720C-4A0D-AA08-8986DBB79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09D64-2069-4DF7-A330-E064F379B240}"/>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248657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BDCB-2B53-4A9E-BE50-E2873DF9D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F36CE-9F12-48F5-8D25-3D78BA2EA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83E40-0EA4-4128-B4BF-B0F9CC752182}"/>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5" name="Footer Placeholder 4">
            <a:extLst>
              <a:ext uri="{FF2B5EF4-FFF2-40B4-BE49-F238E27FC236}">
                <a16:creationId xmlns:a16="http://schemas.microsoft.com/office/drawing/2014/main" id="{ACDDB10E-5412-4246-AB39-812AD0B63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73571-DF8C-4E2E-BE15-FF856EE9E93A}"/>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24743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3DE7-73DC-4276-8905-F1FDFE063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58737-99DA-42E0-B736-8C8EF12139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164AF3-71ED-4C93-9067-88A50FD60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338450-36B4-4C2F-886F-7B256F8F3A26}"/>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6" name="Footer Placeholder 5">
            <a:extLst>
              <a:ext uri="{FF2B5EF4-FFF2-40B4-BE49-F238E27FC236}">
                <a16:creationId xmlns:a16="http://schemas.microsoft.com/office/drawing/2014/main" id="{9D7177A2-DA4A-4324-BAAF-F5EF5A9E3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F87F2-7DE2-42AE-AD35-A083F810D664}"/>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360294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997F-C42A-46BC-80A4-C223A912C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CB8B5-26AF-4E5A-A1D1-0CFDD7D79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AD6D9-E852-4B4A-8716-81DFAF8407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48E82E-4C50-4E65-9FD0-9DA50059D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DCBCF-F76D-449E-A060-B4400A3688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4B1A11-8DD0-4A9B-98CF-ACC6D7802EEC}"/>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8" name="Footer Placeholder 7">
            <a:extLst>
              <a:ext uri="{FF2B5EF4-FFF2-40B4-BE49-F238E27FC236}">
                <a16:creationId xmlns:a16="http://schemas.microsoft.com/office/drawing/2014/main" id="{93C9D3B0-4C75-4122-87A9-80D6591D5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CCE0A-04C7-4A43-B278-815BB73B4763}"/>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139710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EA29-E3A7-4270-9AEF-D5349CCC60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E7CC0D-3BF2-4061-8140-BE08D0F909F1}"/>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4" name="Footer Placeholder 3">
            <a:extLst>
              <a:ext uri="{FF2B5EF4-FFF2-40B4-BE49-F238E27FC236}">
                <a16:creationId xmlns:a16="http://schemas.microsoft.com/office/drawing/2014/main" id="{73D425EB-46EE-4489-9357-A0EBEABEB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2F7B9B-C51A-47DF-BEA9-B275EE1FC6B1}"/>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249542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482300-32D5-4A54-987E-F03301B7EAD8}"/>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3" name="Footer Placeholder 2">
            <a:extLst>
              <a:ext uri="{FF2B5EF4-FFF2-40B4-BE49-F238E27FC236}">
                <a16:creationId xmlns:a16="http://schemas.microsoft.com/office/drawing/2014/main" id="{2292F8AD-60FE-4DF7-A2A2-BC31F93F3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A5034E-CA98-4590-8D9F-B0AD02C5FD85}"/>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96125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8022-90D7-4DD6-B96F-DD25A14DE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09B1C0-5761-4C78-8D6A-CBA4355BF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780147-3E65-4811-B8B6-8705BD30D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14F9A-7CBF-466E-8C97-D50821BC5385}"/>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6" name="Footer Placeholder 5">
            <a:extLst>
              <a:ext uri="{FF2B5EF4-FFF2-40B4-BE49-F238E27FC236}">
                <a16:creationId xmlns:a16="http://schemas.microsoft.com/office/drawing/2014/main" id="{AE7C303F-AB79-48D4-B532-7E2ED32A2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9D10F-6B0A-4F6F-B3BD-51FE9EC3D20D}"/>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157008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43CA-1050-4637-A04C-E4CF25E38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9F46C-20A0-4F0E-8609-0238727EF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96522A-4D96-4474-9D38-5FAA1D664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EC6FA-50BB-4F05-9428-A4291ED9F500}"/>
              </a:ext>
            </a:extLst>
          </p:cNvPr>
          <p:cNvSpPr>
            <a:spLocks noGrp="1"/>
          </p:cNvSpPr>
          <p:nvPr>
            <p:ph type="dt" sz="half" idx="10"/>
          </p:nvPr>
        </p:nvSpPr>
        <p:spPr/>
        <p:txBody>
          <a:bodyPr/>
          <a:lstStyle/>
          <a:p>
            <a:fld id="{AC5E0947-3F8A-4564-9099-0C04C4AF70D0}" type="datetimeFigureOut">
              <a:rPr lang="en-US" smtClean="0"/>
              <a:t>5/1/2020</a:t>
            </a:fld>
            <a:endParaRPr lang="en-US"/>
          </a:p>
        </p:txBody>
      </p:sp>
      <p:sp>
        <p:nvSpPr>
          <p:cNvPr id="6" name="Footer Placeholder 5">
            <a:extLst>
              <a:ext uri="{FF2B5EF4-FFF2-40B4-BE49-F238E27FC236}">
                <a16:creationId xmlns:a16="http://schemas.microsoft.com/office/drawing/2014/main" id="{34889E1F-7173-4B82-9FB0-5A32501E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431D1-5550-4C00-BF7D-50F63AD7808D}"/>
              </a:ext>
            </a:extLst>
          </p:cNvPr>
          <p:cNvSpPr>
            <a:spLocks noGrp="1"/>
          </p:cNvSpPr>
          <p:nvPr>
            <p:ph type="sldNum" sz="quarter" idx="12"/>
          </p:nvPr>
        </p:nvSpPr>
        <p:spPr/>
        <p:txBody>
          <a:bodyPr/>
          <a:lstStyle/>
          <a:p>
            <a:fld id="{63D216E8-8CD7-461E-96AD-075B988C6F35}" type="slidenum">
              <a:rPr lang="en-US" smtClean="0"/>
              <a:t>‹#›</a:t>
            </a:fld>
            <a:endParaRPr lang="en-US"/>
          </a:p>
        </p:txBody>
      </p:sp>
    </p:spTree>
    <p:extLst>
      <p:ext uri="{BB962C8B-B14F-4D97-AF65-F5344CB8AC3E}">
        <p14:creationId xmlns:p14="http://schemas.microsoft.com/office/powerpoint/2010/main" val="259323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E2A9C-3ECB-4282-A683-F7F7C2A5D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C1003-4BBD-4B31-81C6-3DBB2A312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959F5-6B70-43A3-9046-4756F2C95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0947-3F8A-4564-9099-0C04C4AF70D0}" type="datetimeFigureOut">
              <a:rPr lang="en-US" smtClean="0"/>
              <a:t>5/1/2020</a:t>
            </a:fld>
            <a:endParaRPr lang="en-US"/>
          </a:p>
        </p:txBody>
      </p:sp>
      <p:sp>
        <p:nvSpPr>
          <p:cNvPr id="5" name="Footer Placeholder 4">
            <a:extLst>
              <a:ext uri="{FF2B5EF4-FFF2-40B4-BE49-F238E27FC236}">
                <a16:creationId xmlns:a16="http://schemas.microsoft.com/office/drawing/2014/main" id="{1C14F30B-D033-4CC5-A63E-817D342B0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26B109-476F-4D67-BB35-BD4D9FD93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216E8-8CD7-461E-96AD-075B988C6F35}" type="slidenum">
              <a:rPr lang="en-US" smtClean="0"/>
              <a:t>‹#›</a:t>
            </a:fld>
            <a:endParaRPr lang="en-US"/>
          </a:p>
        </p:txBody>
      </p:sp>
    </p:spTree>
    <p:extLst>
      <p:ext uri="{BB962C8B-B14F-4D97-AF65-F5344CB8AC3E}">
        <p14:creationId xmlns:p14="http://schemas.microsoft.com/office/powerpoint/2010/main" val="56084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58085-07C2-4944-9F8C-02BD900CC18A}"/>
              </a:ext>
            </a:extLst>
          </p:cNvPr>
          <p:cNvSpPr>
            <a:spLocks noGrp="1"/>
          </p:cNvSpPr>
          <p:nvPr>
            <p:ph type="title"/>
          </p:nvPr>
        </p:nvSpPr>
        <p:spPr>
          <a:xfrm>
            <a:off x="628650" y="1"/>
            <a:ext cx="10515600" cy="1149350"/>
          </a:xfrm>
        </p:spPr>
        <p:txBody>
          <a:bodyPr>
            <a:normAutofit/>
          </a:bodyPr>
          <a:lstStyle/>
          <a:p>
            <a:r>
              <a:rPr lang="en-US" sz="2800" dirty="0">
                <a:solidFill>
                  <a:schemeClr val="bg1"/>
                </a:solidFill>
                <a:latin typeface="Gotham Bold" pitchFamily="50" charset="0"/>
                <a:cs typeface="Gotham Bold" pitchFamily="50" charset="0"/>
              </a:rPr>
              <a:t>TODAY’S AGENDA</a:t>
            </a:r>
            <a:endParaRPr lang="en-US" sz="2800" dirty="0">
              <a:solidFill>
                <a:schemeClr val="bg1"/>
              </a:solidFill>
              <a:latin typeface="Gotham Book" pitchFamily="50" charset="0"/>
              <a:cs typeface="Gotham Book" pitchFamily="50" charset="0"/>
            </a:endParaRPr>
          </a:p>
        </p:txBody>
      </p:sp>
      <p:sp>
        <p:nvSpPr>
          <p:cNvPr id="6" name="Title 1">
            <a:extLst>
              <a:ext uri="{FF2B5EF4-FFF2-40B4-BE49-F238E27FC236}">
                <a16:creationId xmlns:a16="http://schemas.microsoft.com/office/drawing/2014/main" id="{3C5896B0-CDF6-4B09-9423-6BF7204C0223}"/>
              </a:ext>
            </a:extLst>
          </p:cNvPr>
          <p:cNvSpPr txBox="1">
            <a:spLocks/>
          </p:cNvSpPr>
          <p:nvPr/>
        </p:nvSpPr>
        <p:spPr>
          <a:xfrm>
            <a:off x="736846" y="1336955"/>
            <a:ext cx="10407403" cy="53296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C99FF"/>
                </a:solidFill>
                <a:effectLst/>
                <a:uLnTx/>
                <a:uFillTx/>
                <a:latin typeface="Gotham Book" pitchFamily="50" charset="0"/>
                <a:ea typeface="+mj-ea"/>
                <a:cs typeface="Gotham Book" pitchFamily="50" charset="0"/>
              </a:rPr>
              <a:t>1:00 PM	VISITOR INDUSTRY UPDATES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endParaRPr>
          </a:p>
          <a:p>
            <a:pPr lvl="0">
              <a:lnSpc>
                <a:spcPct val="100000"/>
              </a:lnSpc>
            </a:pPr>
            <a: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Address by The Honorable Therese Terlaje, Senator, 35th Guam 			Legislature and Chairperson, The Committee on Tourism</a:t>
            </a: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GVB Chairman Sonny Ada - Update on the Tourism Industry</a:t>
            </a:r>
            <a:b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GVB President &amp; CEO Pilar Laguaña </a:t>
            </a:r>
            <a:b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0" i="1"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What GVB Is Doing Locally And In The Markets To Prepare for Reopening</a:t>
            </a: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Guam Hotel and Restaurant Association President Mary Rhodes</a:t>
            </a:r>
            <a:b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0" i="1" u="none" strike="noStrike" kern="1200" cap="none" spc="0" normalizeH="0" baseline="0" noProof="0" dirty="0">
                <a:ln>
                  <a:noFill/>
                </a:ln>
                <a:solidFill>
                  <a:schemeClr val="bg1"/>
                </a:solidFill>
                <a:effectLst/>
                <a:uLnTx/>
                <a:uFillTx/>
                <a:latin typeface="Gotham Book" pitchFamily="50" charset="0"/>
                <a:ea typeface="+mj-ea"/>
                <a:cs typeface="Gotham Book" pitchFamily="50" charset="0"/>
              </a:rPr>
              <a:t>Beyond the Curve in a Shifting Landscape</a:t>
            </a:r>
            <a:br>
              <a:rPr kumimoji="0" lang="en-US" sz="1800" b="0" i="0" u="none" strike="noStrike" kern="1200" cap="none" spc="0" normalizeH="0" baseline="0" noProof="0" dirty="0">
                <a:ln>
                  <a:noFill/>
                </a:ln>
                <a:solidFill>
                  <a:schemeClr val="bg1"/>
                </a:solidFill>
                <a:effectLst/>
                <a:uLnTx/>
                <a:uFillTx/>
                <a:latin typeface="Gotham Book" pitchFamily="50" charset="0"/>
                <a:ea typeface="+mj-ea"/>
                <a:cs typeface="Gotham Book" pitchFamily="50" charset="0"/>
              </a:rPr>
            </a:b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Guam Chamber of Commerce President Catherine Castro</a:t>
            </a:r>
            <a:b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r>
              <a:rPr kumimoji="0" lang="en-US" sz="1800" b="1"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t>		</a:t>
            </a:r>
            <a:r>
              <a:rPr lang="en-US" sz="1800" i="1" dirty="0">
                <a:solidFill>
                  <a:srgbClr val="FFFF00"/>
                </a:solidFill>
                <a:latin typeface="Gotham Book" pitchFamily="50" charset="0"/>
                <a:cs typeface="Gotham Book" pitchFamily="50" charset="0"/>
              </a:rPr>
              <a:t>Description Here</a:t>
            </a:r>
            <a:br>
              <a:rPr lang="en-US" sz="1800" dirty="0">
                <a:solidFill>
                  <a:srgbClr val="FFFF00"/>
                </a:solidFill>
                <a:latin typeface="Gotham Book" pitchFamily="50" charset="0"/>
                <a:cs typeface="Gotham Book" pitchFamily="50" charset="0"/>
              </a:rPr>
            </a:br>
            <a:br>
              <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rPr>
            </a:br>
            <a:endParaRPr kumimoji="0" lang="en-US" sz="1800" b="0" i="0" u="none" strike="noStrike" kern="1200" cap="none" spc="0" normalizeH="0" baseline="0" noProof="0" dirty="0">
              <a:ln>
                <a:noFill/>
              </a:ln>
              <a:solidFill>
                <a:prstClr val="white"/>
              </a:solidFill>
              <a:effectLst/>
              <a:uLnTx/>
              <a:uFillTx/>
              <a:latin typeface="Gotham Book" pitchFamily="50" charset="0"/>
              <a:ea typeface="+mj-ea"/>
              <a:cs typeface="Gotham Book" pitchFamily="50" charset="0"/>
            </a:endParaRPr>
          </a:p>
        </p:txBody>
      </p:sp>
      <p:sp>
        <p:nvSpPr>
          <p:cNvPr id="7" name="TextBox 6">
            <a:extLst>
              <a:ext uri="{FF2B5EF4-FFF2-40B4-BE49-F238E27FC236}">
                <a16:creationId xmlns:a16="http://schemas.microsoft.com/office/drawing/2014/main" id="{914C31F4-BC53-4D1C-BA06-B932BA187EDF}"/>
              </a:ext>
            </a:extLst>
          </p:cNvPr>
          <p:cNvSpPr txBox="1"/>
          <p:nvPr/>
        </p:nvSpPr>
        <p:spPr>
          <a:xfrm>
            <a:off x="9108490" y="191425"/>
            <a:ext cx="28941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rPr>
              <a:t>DRAFT</a:t>
            </a:r>
          </a:p>
        </p:txBody>
      </p:sp>
    </p:spTree>
    <p:extLst>
      <p:ext uri="{BB962C8B-B14F-4D97-AF65-F5344CB8AC3E}">
        <p14:creationId xmlns:p14="http://schemas.microsoft.com/office/powerpoint/2010/main" val="308339447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F5C8B53-5233-470B-BFF2-5EB9C126B18F}"/>
              </a:ext>
            </a:extLst>
          </p:cNvPr>
          <p:cNvSpPr>
            <a:spLocks noGrp="1"/>
          </p:cNvSpPr>
          <p:nvPr>
            <p:ph type="title"/>
          </p:nvPr>
        </p:nvSpPr>
        <p:spPr>
          <a:xfrm>
            <a:off x="0" y="1074198"/>
            <a:ext cx="12191999" cy="5783802"/>
          </a:xfrm>
        </p:spPr>
        <p:txBody>
          <a:bodyPr>
            <a:normAutofit/>
          </a:bodyPr>
          <a:lstStyle/>
          <a:p>
            <a:pPr algn="ctr">
              <a:lnSpc>
                <a:spcPct val="150000"/>
              </a:lnSpc>
              <a:spcBef>
                <a:spcPts val="1800"/>
              </a:spcBef>
            </a:pPr>
            <a:r>
              <a:rPr lang="en-US" cap="all" dirty="0">
                <a:solidFill>
                  <a:schemeClr val="bg1"/>
                </a:solidFill>
                <a:latin typeface="Gotham Rounded Bold" panose="02000000000000000000" pitchFamily="50" charset="0"/>
                <a:cs typeface="Gotham Medium" pitchFamily="50" charset="0"/>
              </a:rPr>
              <a:t>MARY RHODES</a:t>
            </a:r>
            <a:br>
              <a:rPr lang="en-US" sz="4000" i="1" dirty="0">
                <a:solidFill>
                  <a:schemeClr val="bg1"/>
                </a:solidFill>
                <a:latin typeface="Gotham Rounded Bold" panose="02000000000000000000" pitchFamily="50" charset="0"/>
                <a:cs typeface="Gotham Medium" pitchFamily="50" charset="0"/>
              </a:rPr>
            </a:br>
            <a:r>
              <a:rPr lang="en-US" sz="3200" i="1" dirty="0">
                <a:solidFill>
                  <a:schemeClr val="bg1"/>
                </a:solidFill>
                <a:latin typeface="Gotham Rounded Bold" panose="02000000000000000000" pitchFamily="50" charset="0"/>
                <a:cs typeface="Gotham Medium" pitchFamily="50" charset="0"/>
              </a:rPr>
              <a:t>President</a:t>
            </a:r>
            <a:br>
              <a:rPr lang="en-US" sz="3200" i="1" dirty="0">
                <a:solidFill>
                  <a:schemeClr val="bg1"/>
                </a:solidFill>
                <a:latin typeface="Gotham Rounded Bold" panose="02000000000000000000" pitchFamily="50" charset="0"/>
                <a:cs typeface="Gotham Medium" pitchFamily="50" charset="0"/>
              </a:rPr>
            </a:br>
            <a:r>
              <a:rPr lang="en-US" sz="3200" i="1" dirty="0">
                <a:solidFill>
                  <a:schemeClr val="bg1"/>
                </a:solidFill>
                <a:latin typeface="Gotham Rounded Bold" panose="02000000000000000000" pitchFamily="50" charset="0"/>
                <a:cs typeface="Gotham Medium" pitchFamily="50" charset="0"/>
              </a:rPr>
              <a:t>Guam Hotel &amp; Restaurant Association</a:t>
            </a:r>
            <a:endParaRPr lang="en-US" sz="4000" i="1" dirty="0">
              <a:solidFill>
                <a:schemeClr val="bg1"/>
              </a:solidFill>
              <a:latin typeface="Gotham Rounded Bold" panose="02000000000000000000" pitchFamily="50" charset="0"/>
              <a:cs typeface="Gotham Medium" pitchFamily="50" charset="0"/>
            </a:endParaRPr>
          </a:p>
        </p:txBody>
      </p:sp>
    </p:spTree>
    <p:extLst>
      <p:ext uri="{BB962C8B-B14F-4D97-AF65-F5344CB8AC3E}">
        <p14:creationId xmlns:p14="http://schemas.microsoft.com/office/powerpoint/2010/main" val="22889567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58085-07C2-4944-9F8C-02BD900CC18A}"/>
              </a:ext>
            </a:extLst>
          </p:cNvPr>
          <p:cNvSpPr>
            <a:spLocks noGrp="1"/>
          </p:cNvSpPr>
          <p:nvPr>
            <p:ph type="title"/>
          </p:nvPr>
        </p:nvSpPr>
        <p:spPr>
          <a:xfrm>
            <a:off x="628650" y="1"/>
            <a:ext cx="10515600" cy="1149350"/>
          </a:xfrm>
        </p:spPr>
        <p:txBody>
          <a:bodyPr>
            <a:normAutofit/>
          </a:bodyPr>
          <a:lstStyle/>
          <a:p>
            <a:r>
              <a:rPr lang="en-US" sz="2800" dirty="0">
                <a:solidFill>
                  <a:schemeClr val="bg1"/>
                </a:solidFill>
                <a:latin typeface="Gotham Bold" pitchFamily="50" charset="0"/>
                <a:cs typeface="Gotham Bold" pitchFamily="50" charset="0"/>
              </a:rPr>
              <a:t>BEYOND THE CURVE in a SHIFTING LANDSCAPE</a:t>
            </a:r>
            <a:endParaRPr lang="en-US" sz="2800" dirty="0">
              <a:solidFill>
                <a:schemeClr val="bg1"/>
              </a:solidFill>
              <a:latin typeface="Gotham Book" pitchFamily="50" charset="0"/>
              <a:cs typeface="Gotham Book" pitchFamily="50" charset="0"/>
            </a:endParaRPr>
          </a:p>
        </p:txBody>
      </p:sp>
      <p:sp>
        <p:nvSpPr>
          <p:cNvPr id="2" name="Content Placeholder 1">
            <a:extLst>
              <a:ext uri="{FF2B5EF4-FFF2-40B4-BE49-F238E27FC236}">
                <a16:creationId xmlns:a16="http://schemas.microsoft.com/office/drawing/2014/main" id="{80D6FE70-D28C-4491-9C75-D4945E8B8563}"/>
              </a:ext>
            </a:extLst>
          </p:cNvPr>
          <p:cNvSpPr>
            <a:spLocks noGrp="1"/>
          </p:cNvSpPr>
          <p:nvPr>
            <p:ph idx="1"/>
          </p:nvPr>
        </p:nvSpPr>
        <p:spPr>
          <a:xfrm>
            <a:off x="710119" y="1489754"/>
            <a:ext cx="11140505" cy="5137078"/>
          </a:xfrm>
        </p:spPr>
        <p:txBody>
          <a:bodyPr>
            <a:normAutofit fontScale="92500" lnSpcReduction="20000"/>
          </a:bodyPr>
          <a:lstStyle/>
          <a:p>
            <a:r>
              <a:rPr lang="en-US" sz="3000" dirty="0">
                <a:solidFill>
                  <a:schemeClr val="accent1">
                    <a:lumMod val="50000"/>
                  </a:schemeClr>
                </a:solidFill>
                <a:latin typeface="Gotham Book" pitchFamily="50" charset="0"/>
                <a:cs typeface="Gotham Book" pitchFamily="50" charset="0"/>
              </a:rPr>
              <a:t>Employee Education &amp; Training</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OSHA Hazard Communication Program &amp; Bloodborne Pathogen</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Training, Record Retention and Personal Protective Equipment</a:t>
            </a:r>
          </a:p>
          <a:p>
            <a:r>
              <a:rPr lang="en-US" sz="3000" dirty="0">
                <a:solidFill>
                  <a:schemeClr val="accent1">
                    <a:lumMod val="50000"/>
                  </a:schemeClr>
                </a:solidFill>
                <a:latin typeface="Gotham Book" pitchFamily="50" charset="0"/>
                <a:cs typeface="Gotham Book" pitchFamily="50" charset="0"/>
              </a:rPr>
              <a:t>Update Employee Policies</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Establish or Update Employee Health Program</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Monitor Absenteeism, Workplace Injuries</a:t>
            </a:r>
            <a:r>
              <a:rPr lang="en-US" sz="2800" dirty="0">
                <a:solidFill>
                  <a:schemeClr val="accent1">
                    <a:lumMod val="50000"/>
                  </a:schemeClr>
                </a:solidFill>
                <a:latin typeface="Gotham Book" pitchFamily="50" charset="0"/>
                <a:cs typeface="Gotham Book" pitchFamily="50" charset="0"/>
              </a:rPr>
              <a:t> </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Hazard Pay</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Testing, Isolation &amp; Tracing</a:t>
            </a:r>
          </a:p>
          <a:p>
            <a:r>
              <a:rPr lang="en-US" sz="3000" dirty="0">
                <a:solidFill>
                  <a:schemeClr val="accent1">
                    <a:lumMod val="50000"/>
                  </a:schemeClr>
                </a:solidFill>
                <a:latin typeface="Gotham Book" pitchFamily="50" charset="0"/>
                <a:cs typeface="Gotham Book" pitchFamily="50" charset="0"/>
              </a:rPr>
              <a:t>Update Crisis Communications &amp; Emergency Operations Plans</a:t>
            </a:r>
          </a:p>
          <a:p>
            <a:r>
              <a:rPr lang="en-US" sz="3000" dirty="0">
                <a:solidFill>
                  <a:schemeClr val="accent1">
                    <a:lumMod val="50000"/>
                  </a:schemeClr>
                </a:solidFill>
                <a:latin typeface="Gotham Book" pitchFamily="50" charset="0"/>
                <a:cs typeface="Gotham Book" pitchFamily="50" charset="0"/>
              </a:rPr>
              <a:t>Update Insurance Policies</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General Liability</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Workers Compensation</a:t>
            </a:r>
          </a:p>
          <a:p>
            <a:pPr lvl="1">
              <a:buFont typeface="Courier New" panose="02070309020205020404" pitchFamily="49" charset="0"/>
              <a:buChar char="o"/>
            </a:pPr>
            <a:r>
              <a:rPr lang="en-US" sz="2600" dirty="0">
                <a:solidFill>
                  <a:schemeClr val="accent1">
                    <a:lumMod val="50000"/>
                  </a:schemeClr>
                </a:solidFill>
                <a:latin typeface="Gotham Book" pitchFamily="50" charset="0"/>
                <a:cs typeface="Gotham Book" pitchFamily="50" charset="0"/>
              </a:rPr>
              <a:t>Premise Liability</a:t>
            </a:r>
          </a:p>
          <a:p>
            <a:r>
              <a:rPr lang="en-US" sz="3000" dirty="0">
                <a:solidFill>
                  <a:schemeClr val="accent1">
                    <a:lumMod val="50000"/>
                  </a:schemeClr>
                </a:solidFill>
                <a:latin typeface="Gotham Book" pitchFamily="50" charset="0"/>
                <a:cs typeface="Gotham Book" pitchFamily="50" charset="0"/>
              </a:rPr>
              <a:t>Employee Leave / USERRA Military Leave</a:t>
            </a:r>
          </a:p>
        </p:txBody>
      </p:sp>
      <p:pic>
        <p:nvPicPr>
          <p:cNvPr id="5" name="Picture 4">
            <a:extLst>
              <a:ext uri="{FF2B5EF4-FFF2-40B4-BE49-F238E27FC236}">
                <a16:creationId xmlns:a16="http://schemas.microsoft.com/office/drawing/2014/main" id="{46F77A51-EC83-4471-A0D7-6BE4FBAED8D3}"/>
              </a:ext>
            </a:extLst>
          </p:cNvPr>
          <p:cNvPicPr>
            <a:picLocks noChangeAspect="1"/>
          </p:cNvPicPr>
          <p:nvPr/>
        </p:nvPicPr>
        <p:blipFill rotWithShape="1">
          <a:blip r:embed="rId4">
            <a:extLst>
              <a:ext uri="{28A0092B-C50C-407E-A947-70E740481C1C}">
                <a14:useLocalDpi xmlns:a14="http://schemas.microsoft.com/office/drawing/2010/main" val="0"/>
              </a:ext>
            </a:extLst>
          </a:blip>
          <a:srcRect l="7864" t="14232" r="7800" b="20900"/>
          <a:stretch/>
        </p:blipFill>
        <p:spPr>
          <a:xfrm>
            <a:off x="10955478" y="5652981"/>
            <a:ext cx="1052805" cy="1047964"/>
          </a:xfrm>
          <a:prstGeom prst="rect">
            <a:avLst/>
          </a:prstGeom>
        </p:spPr>
      </p:pic>
    </p:spTree>
    <p:extLst>
      <p:ext uri="{BB962C8B-B14F-4D97-AF65-F5344CB8AC3E}">
        <p14:creationId xmlns:p14="http://schemas.microsoft.com/office/powerpoint/2010/main" val="120885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58085-07C2-4944-9F8C-02BD900CC18A}"/>
              </a:ext>
            </a:extLst>
          </p:cNvPr>
          <p:cNvSpPr>
            <a:spLocks noGrp="1"/>
          </p:cNvSpPr>
          <p:nvPr>
            <p:ph type="title"/>
          </p:nvPr>
        </p:nvSpPr>
        <p:spPr>
          <a:xfrm>
            <a:off x="628650" y="1"/>
            <a:ext cx="10515600" cy="1149350"/>
          </a:xfrm>
        </p:spPr>
        <p:txBody>
          <a:bodyPr>
            <a:normAutofit/>
          </a:bodyPr>
          <a:lstStyle/>
          <a:p>
            <a:r>
              <a:rPr lang="en-US" sz="2800" dirty="0">
                <a:solidFill>
                  <a:schemeClr val="bg1"/>
                </a:solidFill>
                <a:latin typeface="Gotham Bold" pitchFamily="50" charset="0"/>
                <a:cs typeface="Gotham Bold" pitchFamily="50" charset="0"/>
              </a:rPr>
              <a:t>BEYOND THE CURVE in a SHIFTING LANDSCAPE</a:t>
            </a:r>
            <a:endParaRPr lang="en-US" sz="2800" dirty="0">
              <a:solidFill>
                <a:schemeClr val="bg1"/>
              </a:solidFill>
              <a:latin typeface="Gotham Book" pitchFamily="50" charset="0"/>
              <a:cs typeface="Gotham Book" pitchFamily="50" charset="0"/>
            </a:endParaRPr>
          </a:p>
        </p:txBody>
      </p:sp>
      <p:pic>
        <p:nvPicPr>
          <p:cNvPr id="5" name="Picture 4">
            <a:extLst>
              <a:ext uri="{FF2B5EF4-FFF2-40B4-BE49-F238E27FC236}">
                <a16:creationId xmlns:a16="http://schemas.microsoft.com/office/drawing/2014/main" id="{A26CCE2C-EE6B-4EA6-ACC0-823D70F361C3}"/>
              </a:ext>
            </a:extLst>
          </p:cNvPr>
          <p:cNvPicPr>
            <a:picLocks noChangeAspect="1"/>
          </p:cNvPicPr>
          <p:nvPr/>
        </p:nvPicPr>
        <p:blipFill rotWithShape="1">
          <a:blip r:embed="rId4">
            <a:extLst>
              <a:ext uri="{28A0092B-C50C-407E-A947-70E740481C1C}">
                <a14:useLocalDpi xmlns:a14="http://schemas.microsoft.com/office/drawing/2010/main" val="0"/>
              </a:ext>
            </a:extLst>
          </a:blip>
          <a:srcRect l="7864" t="14232" r="7800" b="20900"/>
          <a:stretch/>
        </p:blipFill>
        <p:spPr>
          <a:xfrm>
            <a:off x="10955478" y="5652981"/>
            <a:ext cx="1052805" cy="1047964"/>
          </a:xfrm>
          <a:prstGeom prst="rect">
            <a:avLst/>
          </a:prstGeom>
        </p:spPr>
      </p:pic>
      <p:sp>
        <p:nvSpPr>
          <p:cNvPr id="6" name="Content Placeholder 1">
            <a:extLst>
              <a:ext uri="{FF2B5EF4-FFF2-40B4-BE49-F238E27FC236}">
                <a16:creationId xmlns:a16="http://schemas.microsoft.com/office/drawing/2014/main" id="{4E22B2D2-54DA-44F3-A6BF-236959835085}"/>
              </a:ext>
            </a:extLst>
          </p:cNvPr>
          <p:cNvSpPr txBox="1">
            <a:spLocks/>
          </p:cNvSpPr>
          <p:nvPr/>
        </p:nvSpPr>
        <p:spPr>
          <a:xfrm>
            <a:off x="710119" y="1354832"/>
            <a:ext cx="11298164" cy="555159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accent1">
                    <a:lumMod val="50000"/>
                  </a:schemeClr>
                </a:solidFill>
                <a:latin typeface="Gotham Book" pitchFamily="50" charset="0"/>
                <a:cs typeface="Gotham Book" pitchFamily="50" charset="0"/>
              </a:rPr>
              <a:t>Operations &amp; Workplace Safety</a:t>
            </a:r>
          </a:p>
          <a:p>
            <a:pPr lvl="1">
              <a:buFont typeface="Courier New" panose="02070309020205020404" pitchFamily="49" charset="0"/>
              <a:buChar char="o"/>
            </a:pPr>
            <a:r>
              <a:rPr lang="en-US" sz="2800" dirty="0" err="1">
                <a:solidFill>
                  <a:schemeClr val="accent1">
                    <a:lumMod val="50000"/>
                  </a:schemeClr>
                </a:solidFill>
                <a:latin typeface="Gotham Book" pitchFamily="50" charset="0"/>
                <a:cs typeface="Gotham Book" pitchFamily="50" charset="0"/>
              </a:rPr>
              <a:t>Spacial</a:t>
            </a:r>
            <a:r>
              <a:rPr lang="en-US" sz="2800" dirty="0">
                <a:solidFill>
                  <a:schemeClr val="accent1">
                    <a:lumMod val="50000"/>
                  </a:schemeClr>
                </a:solidFill>
                <a:latin typeface="Gotham Book" pitchFamily="50" charset="0"/>
                <a:cs typeface="Gotham Book" pitchFamily="50" charset="0"/>
              </a:rPr>
              <a:t> Changes for Public Spaces, High Traffic Areas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Occupancy Limits </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Restrict Shared Items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Stagger Entry, Employee Scheduling and Services </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Implement Social Distancing</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Temperature Checks </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Employee and Customer Hygiene Practices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Update Cleaning Protocols (CDC Guidance - Sanitation and Disinfection)</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Remove Soft and Porous Materials in High Traffic Areas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Reconfigure Work Areas and Breakrooms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Partitions for Receptionists and Cashiers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Install Hand Sanitizer Stations</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Direct Pedestrian Traffic (Entrances, Exits) </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Convert Restrooms for Single Use</a:t>
            </a:r>
          </a:p>
          <a:p>
            <a:pPr lvl="1">
              <a:buFont typeface="Courier New" panose="02070309020205020404" pitchFamily="49" charset="0"/>
              <a:buChar char="o"/>
            </a:pPr>
            <a:r>
              <a:rPr lang="en-US" sz="2800" dirty="0">
                <a:solidFill>
                  <a:schemeClr val="accent1">
                    <a:lumMod val="50000"/>
                  </a:schemeClr>
                </a:solidFill>
                <a:latin typeface="Gotham Book" pitchFamily="50" charset="0"/>
                <a:cs typeface="Gotham Book" pitchFamily="50" charset="0"/>
              </a:rPr>
              <a:t>Identify Pick Up and Drop Off Areas</a:t>
            </a:r>
          </a:p>
        </p:txBody>
      </p:sp>
    </p:spTree>
    <p:extLst>
      <p:ext uri="{BB962C8B-B14F-4D97-AF65-F5344CB8AC3E}">
        <p14:creationId xmlns:p14="http://schemas.microsoft.com/office/powerpoint/2010/main" val="232185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58085-07C2-4944-9F8C-02BD900CC18A}"/>
              </a:ext>
            </a:extLst>
          </p:cNvPr>
          <p:cNvSpPr>
            <a:spLocks noGrp="1"/>
          </p:cNvSpPr>
          <p:nvPr>
            <p:ph type="title"/>
          </p:nvPr>
        </p:nvSpPr>
        <p:spPr>
          <a:xfrm>
            <a:off x="628650" y="1"/>
            <a:ext cx="10515600" cy="1149350"/>
          </a:xfrm>
        </p:spPr>
        <p:txBody>
          <a:bodyPr>
            <a:normAutofit/>
          </a:bodyPr>
          <a:lstStyle/>
          <a:p>
            <a:r>
              <a:rPr lang="en-US" sz="2800" dirty="0">
                <a:solidFill>
                  <a:schemeClr val="bg1"/>
                </a:solidFill>
                <a:latin typeface="Gotham Bold" pitchFamily="50" charset="0"/>
                <a:cs typeface="Gotham Bold" pitchFamily="50" charset="0"/>
              </a:rPr>
              <a:t>BEYOND THE CURVE in a SHIFTING LANDSCAPE</a:t>
            </a:r>
            <a:endParaRPr lang="en-US" sz="2800" dirty="0">
              <a:solidFill>
                <a:schemeClr val="bg1"/>
              </a:solidFill>
              <a:latin typeface="Gotham Book" pitchFamily="50" charset="0"/>
              <a:cs typeface="Gotham Book" pitchFamily="50" charset="0"/>
            </a:endParaRPr>
          </a:p>
        </p:txBody>
      </p:sp>
      <p:sp>
        <p:nvSpPr>
          <p:cNvPr id="2" name="Content Placeholder 1">
            <a:extLst>
              <a:ext uri="{FF2B5EF4-FFF2-40B4-BE49-F238E27FC236}">
                <a16:creationId xmlns:a16="http://schemas.microsoft.com/office/drawing/2014/main" id="{80D6FE70-D28C-4491-9C75-D4945E8B8563}"/>
              </a:ext>
            </a:extLst>
          </p:cNvPr>
          <p:cNvSpPr>
            <a:spLocks noGrp="1"/>
          </p:cNvSpPr>
          <p:nvPr>
            <p:ph idx="1"/>
          </p:nvPr>
        </p:nvSpPr>
        <p:spPr>
          <a:xfrm>
            <a:off x="710119" y="1489754"/>
            <a:ext cx="11140505" cy="5137078"/>
          </a:xfrm>
        </p:spPr>
        <p:txBody>
          <a:bodyPr>
            <a:normAutofit lnSpcReduction="10000"/>
          </a:bodyPr>
          <a:lstStyle/>
          <a:p>
            <a:r>
              <a:rPr lang="en-US" dirty="0">
                <a:solidFill>
                  <a:schemeClr val="accent1">
                    <a:lumMod val="50000"/>
                  </a:schemeClr>
                </a:solidFill>
                <a:latin typeface="Gotham Book" pitchFamily="50" charset="0"/>
                <a:cs typeface="Gotham Book" pitchFamily="50" charset="0"/>
              </a:rPr>
              <a:t>Hotels &amp; Restaurants (GHRA Handout*)</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Infection Prevention Measures</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Food Safety, Employee Safety</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Public Spaces and High Contact Areas</a:t>
            </a:r>
          </a:p>
          <a:p>
            <a:pPr marL="457200" lvl="1" indent="0">
              <a:buNone/>
            </a:pPr>
            <a:r>
              <a:rPr lang="en-US" dirty="0">
                <a:solidFill>
                  <a:schemeClr val="accent1">
                    <a:lumMod val="50000"/>
                  </a:schemeClr>
                </a:solidFill>
                <a:latin typeface="Gotham Book" pitchFamily="50" charset="0"/>
                <a:cs typeface="Gotham Book" pitchFamily="50" charset="0"/>
              </a:rPr>
              <a:t>	- Rearrange Tables &amp; Seating</a:t>
            </a:r>
          </a:p>
          <a:p>
            <a:pPr marL="457200" lvl="1" indent="0">
              <a:buNone/>
            </a:pPr>
            <a:r>
              <a:rPr lang="en-US" dirty="0">
                <a:solidFill>
                  <a:schemeClr val="accent1">
                    <a:lumMod val="50000"/>
                  </a:schemeClr>
                </a:solidFill>
                <a:latin typeface="Gotham Book" pitchFamily="50" charset="0"/>
                <a:cs typeface="Gotham Book" pitchFamily="50" charset="0"/>
              </a:rPr>
              <a:t>	- Remove Self-Serve Items (Utensils, Napkins, Condiments)</a:t>
            </a:r>
          </a:p>
          <a:p>
            <a:pPr marL="457200" lvl="1" indent="0">
              <a:buNone/>
            </a:pPr>
            <a:r>
              <a:rPr lang="en-US" dirty="0">
                <a:solidFill>
                  <a:schemeClr val="accent1">
                    <a:lumMod val="50000"/>
                  </a:schemeClr>
                </a:solidFill>
                <a:latin typeface="Gotham Book" pitchFamily="50" charset="0"/>
                <a:cs typeface="Gotham Book" pitchFamily="50" charset="0"/>
              </a:rPr>
              <a:t>	- Remove Vectors (Credit Card Machines, Drink &amp; Ice Machines)</a:t>
            </a:r>
          </a:p>
          <a:p>
            <a:pPr marL="457200" lvl="1" indent="0">
              <a:buNone/>
            </a:pPr>
            <a:r>
              <a:rPr lang="en-US" dirty="0">
                <a:solidFill>
                  <a:schemeClr val="accent1">
                    <a:lumMod val="50000"/>
                  </a:schemeClr>
                </a:solidFill>
                <a:latin typeface="Gotham Book" pitchFamily="50" charset="0"/>
                <a:cs typeface="Gotham Book" pitchFamily="50" charset="0"/>
              </a:rPr>
              <a:t>	- HVAC Systems (Increase Airflow, Air Cleaning Technology)</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Soft Goods Management, Inventory &amp; Protection</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Increase Cleaning &amp; Sanitizing Schedule and Procedures</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Communicate and Train Employees</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Monitor Employee Health &amp; Personal Hygiene</a:t>
            </a:r>
          </a:p>
          <a:p>
            <a:pPr lvl="1">
              <a:buFont typeface="Courier New" panose="02070309020205020404" pitchFamily="49" charset="0"/>
              <a:buChar char="o"/>
            </a:pPr>
            <a:r>
              <a:rPr lang="en-US" dirty="0">
                <a:solidFill>
                  <a:schemeClr val="accent1">
                    <a:lumMod val="50000"/>
                  </a:schemeClr>
                </a:solidFill>
                <a:latin typeface="Gotham Book" pitchFamily="50" charset="0"/>
                <a:cs typeface="Gotham Book" pitchFamily="50" charset="0"/>
              </a:rPr>
              <a:t>Pest Control for Shrunk Businesses</a:t>
            </a:r>
          </a:p>
        </p:txBody>
      </p:sp>
      <p:pic>
        <p:nvPicPr>
          <p:cNvPr id="5" name="Picture 4">
            <a:extLst>
              <a:ext uri="{FF2B5EF4-FFF2-40B4-BE49-F238E27FC236}">
                <a16:creationId xmlns:a16="http://schemas.microsoft.com/office/drawing/2014/main" id="{46F77A51-EC83-4471-A0D7-6BE4FBAED8D3}"/>
              </a:ext>
            </a:extLst>
          </p:cNvPr>
          <p:cNvPicPr>
            <a:picLocks noChangeAspect="1"/>
          </p:cNvPicPr>
          <p:nvPr/>
        </p:nvPicPr>
        <p:blipFill rotWithShape="1">
          <a:blip r:embed="rId4">
            <a:extLst>
              <a:ext uri="{28A0092B-C50C-407E-A947-70E740481C1C}">
                <a14:useLocalDpi xmlns:a14="http://schemas.microsoft.com/office/drawing/2010/main" val="0"/>
              </a:ext>
            </a:extLst>
          </a:blip>
          <a:srcRect l="7864" t="14232" r="7800" b="20900"/>
          <a:stretch/>
        </p:blipFill>
        <p:spPr>
          <a:xfrm>
            <a:off x="10955478" y="5652981"/>
            <a:ext cx="1052805" cy="1047964"/>
          </a:xfrm>
          <a:prstGeom prst="rect">
            <a:avLst/>
          </a:prstGeom>
        </p:spPr>
      </p:pic>
      <p:sp>
        <p:nvSpPr>
          <p:cNvPr id="3" name="TextBox 2">
            <a:extLst>
              <a:ext uri="{FF2B5EF4-FFF2-40B4-BE49-F238E27FC236}">
                <a16:creationId xmlns:a16="http://schemas.microsoft.com/office/drawing/2014/main" id="{AA958FB1-236E-4C12-A1D1-FE7E9FEFD78C}"/>
              </a:ext>
            </a:extLst>
          </p:cNvPr>
          <p:cNvSpPr txBox="1"/>
          <p:nvPr/>
        </p:nvSpPr>
        <p:spPr>
          <a:xfrm>
            <a:off x="594790" y="6273224"/>
            <a:ext cx="11002420" cy="584775"/>
          </a:xfrm>
          <a:prstGeom prst="rect">
            <a:avLst/>
          </a:prstGeom>
          <a:noFill/>
        </p:spPr>
        <p:txBody>
          <a:bodyPr wrap="square" rtlCol="0">
            <a:spAutoFit/>
          </a:bodyPr>
          <a:lstStyle/>
          <a:p>
            <a:r>
              <a:rPr lang="en-US" sz="1600" i="1" dirty="0">
                <a:solidFill>
                  <a:schemeClr val="accent1">
                    <a:lumMod val="50000"/>
                  </a:schemeClr>
                </a:solidFill>
                <a:latin typeface="Gotham Book" pitchFamily="50" charset="0"/>
                <a:cs typeface="Gotham Book" pitchFamily="50" charset="0"/>
              </a:rPr>
              <a:t>*Handout featuring the National Restaurant Association and American Hotel &amp; Lodging Association’s Re-Opening Guidelines</a:t>
            </a:r>
          </a:p>
          <a:p>
            <a:endParaRPr lang="en-US" sz="1600" dirty="0"/>
          </a:p>
        </p:txBody>
      </p:sp>
    </p:spTree>
    <p:extLst>
      <p:ext uri="{BB962C8B-B14F-4D97-AF65-F5344CB8AC3E}">
        <p14:creationId xmlns:p14="http://schemas.microsoft.com/office/powerpoint/2010/main" val="71231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58085-07C2-4944-9F8C-02BD900CC18A}"/>
              </a:ext>
            </a:extLst>
          </p:cNvPr>
          <p:cNvSpPr>
            <a:spLocks noGrp="1"/>
          </p:cNvSpPr>
          <p:nvPr>
            <p:ph type="title"/>
          </p:nvPr>
        </p:nvSpPr>
        <p:spPr>
          <a:xfrm>
            <a:off x="628650" y="1"/>
            <a:ext cx="10515600" cy="1149350"/>
          </a:xfrm>
        </p:spPr>
        <p:txBody>
          <a:bodyPr>
            <a:normAutofit/>
          </a:bodyPr>
          <a:lstStyle/>
          <a:p>
            <a:r>
              <a:rPr lang="en-US" sz="2800" dirty="0">
                <a:solidFill>
                  <a:schemeClr val="bg1"/>
                </a:solidFill>
                <a:latin typeface="Gotham Bold" pitchFamily="50" charset="0"/>
                <a:cs typeface="Gotham Bold" pitchFamily="50" charset="0"/>
              </a:rPr>
              <a:t>BEYOND THE CURVE in a SHIFTING LANDSCAPE</a:t>
            </a:r>
            <a:endParaRPr lang="en-US" sz="2800" dirty="0">
              <a:solidFill>
                <a:schemeClr val="bg1"/>
              </a:solidFill>
              <a:latin typeface="Gotham Book" pitchFamily="50" charset="0"/>
              <a:cs typeface="Gotham Book" pitchFamily="50" charset="0"/>
            </a:endParaRPr>
          </a:p>
        </p:txBody>
      </p:sp>
      <p:pic>
        <p:nvPicPr>
          <p:cNvPr id="6" name="Picture 5">
            <a:extLst>
              <a:ext uri="{FF2B5EF4-FFF2-40B4-BE49-F238E27FC236}">
                <a16:creationId xmlns:a16="http://schemas.microsoft.com/office/drawing/2014/main" id="{1D25CF4B-E51B-4AB2-997D-7184752F8879}"/>
              </a:ext>
            </a:extLst>
          </p:cNvPr>
          <p:cNvPicPr>
            <a:picLocks noChangeAspect="1"/>
          </p:cNvPicPr>
          <p:nvPr/>
        </p:nvPicPr>
        <p:blipFill rotWithShape="1">
          <a:blip r:embed="rId3"/>
          <a:srcRect l="5824" t="22922" r="24497" b="8744"/>
          <a:stretch/>
        </p:blipFill>
        <p:spPr>
          <a:xfrm>
            <a:off x="0" y="142483"/>
            <a:ext cx="12192000" cy="6725618"/>
          </a:xfrm>
          <a:prstGeom prst="rect">
            <a:avLst/>
          </a:prstGeom>
        </p:spPr>
      </p:pic>
    </p:spTree>
    <p:extLst>
      <p:ext uri="{BB962C8B-B14F-4D97-AF65-F5344CB8AC3E}">
        <p14:creationId xmlns:p14="http://schemas.microsoft.com/office/powerpoint/2010/main" val="2128472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717</TotalTime>
  <Words>1339</Words>
  <Application>Microsoft Office PowerPoint</Application>
  <PresentationFormat>Widescreen</PresentationFormat>
  <Paragraphs>103</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Courier New</vt:lpstr>
      <vt:lpstr>Gotham Bold</vt:lpstr>
      <vt:lpstr>Gotham Book</vt:lpstr>
      <vt:lpstr>Gotham Rounded Bold</vt:lpstr>
      <vt:lpstr>Office Theme</vt:lpstr>
      <vt:lpstr>TODAY’S AGENDA</vt:lpstr>
      <vt:lpstr>MARY RHODES President Guam Hotel &amp; Restaurant Association</vt:lpstr>
      <vt:lpstr>BEYOND THE CURVE in a SHIFTING LANDSCAPE</vt:lpstr>
      <vt:lpstr>BEYOND THE CURVE in a SHIFTING LANDSCAPE</vt:lpstr>
      <vt:lpstr>BEYOND THE CURVE in a SHIFTING LANDSCAPE</vt:lpstr>
      <vt:lpstr>BEYOND THE CURVE in a SHIFTING LANDSCAPE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dc:creator>
  <cp:lastModifiedBy>Mary Rhodes</cp:lastModifiedBy>
  <cp:revision>27</cp:revision>
  <dcterms:created xsi:type="dcterms:W3CDTF">2020-03-25T02:17:59Z</dcterms:created>
  <dcterms:modified xsi:type="dcterms:W3CDTF">2020-04-30T22:02:06Z</dcterms:modified>
</cp:coreProperties>
</file>